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67" r:id="rId2"/>
    <p:sldId id="2539" r:id="rId3"/>
    <p:sldId id="2541" r:id="rId4"/>
    <p:sldId id="2574" r:id="rId5"/>
    <p:sldId id="2542" r:id="rId6"/>
    <p:sldId id="2543" r:id="rId7"/>
    <p:sldId id="2544" r:id="rId8"/>
    <p:sldId id="2545" r:id="rId9"/>
    <p:sldId id="2547" r:id="rId10"/>
    <p:sldId id="2549" r:id="rId11"/>
    <p:sldId id="2551" r:id="rId12"/>
    <p:sldId id="2552" r:id="rId13"/>
    <p:sldId id="2553" r:id="rId14"/>
    <p:sldId id="2559" r:id="rId15"/>
    <p:sldId id="2562" r:id="rId16"/>
    <p:sldId id="2563" r:id="rId17"/>
    <p:sldId id="2554" r:id="rId18"/>
    <p:sldId id="2555" r:id="rId19"/>
    <p:sldId id="2556" r:id="rId20"/>
    <p:sldId id="2575" r:id="rId21"/>
    <p:sldId id="2557" r:id="rId22"/>
    <p:sldId id="2568" r:id="rId23"/>
    <p:sldId id="2570" r:id="rId24"/>
    <p:sldId id="2572" r:id="rId25"/>
    <p:sldId id="2573" r:id="rId2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bin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bin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bin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bin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bin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in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19684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20.2　数据的集中趋势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中位数和众数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2" name="yt_shape_12912"/>
          <p:cNvSpPr txBox="1"/>
          <p:nvPr/>
        </p:nvSpPr>
        <p:spPr>
          <a:xfrm>
            <a:off x="4393046" y="2112431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2911" name="yt_image_12911" title="H_37.75">
            <a:extLst>
              <a:ext uri="">
                <a16:creationId xmlns:p14="http://schemas.microsoft.com/office/powerpoint/2010/main"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2148166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14" name="yt_shape_12914"/>
          <p:cNvSpPr txBox="1"/>
          <p:nvPr/>
        </p:nvSpPr>
        <p:spPr>
          <a:xfrm>
            <a:off x="540120" y="267826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现有一组数据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05bb"/>
              </a:rPr>
              <a:t>若该组数据的众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则该组数据的中位数为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915" name="yt_table_12915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324722"/>
              </p:ext>
            </p:extLst>
          </p:nvPr>
        </p:nvGraphicFramePr>
        <p:xfrm>
          <a:off x="540085" y="3837049"/>
          <a:ext cx="9332279" cy="548640"/>
        </p:xfrm>
        <a:graphic>
          <a:graphicData uri="http://schemas.openxmlformats.org/drawingml/2006/table">
            <a:tbl>
              <a:tblPr/>
              <a:tblGrid>
                <a:gridCol w="2916555">
                  <a:extLst>
                    <a:ext uri="{9D8B030D-6E8A-4147-A177-3AD203B41FA5}">
                      <a16:colId xmlns:a16="http://schemas.microsoft.com/office/drawing/2014/main" val="10335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10336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10337"/>
                    </a:ext>
                  </a:extLst>
                </a:gridCol>
                <a:gridCol w="1525588">
                  <a:extLst>
                    <a:ext uri="{9D8B030D-6E8A-4147-A177-3AD203B41FA5}">
                      <a16:colId xmlns:a16="http://schemas.microsoft.com/office/drawing/2014/main" val="103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0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203CC66B-E67D-0AB6-5118-3E94CEDF1C92}"/>
              </a:ext>
            </a:extLst>
          </p:cNvPr>
          <p:cNvSpPr txBox="1"/>
          <p:nvPr/>
        </p:nvSpPr>
        <p:spPr>
          <a:xfrm>
            <a:off x="7560521" y="3180099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7" name="yt_shape_12917"/>
          <p:cNvSpPr txBox="1"/>
          <p:nvPr/>
        </p:nvSpPr>
        <p:spPr>
          <a:xfrm>
            <a:off x="540119" y="83682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在射击训练中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某队员的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次射击成绩如图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d8c36"/>
              </a:rPr>
              <a:t>则这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次成绩的中位数和众数分别是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921" name="yt_table_12921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487441"/>
              </p:ext>
            </p:extLst>
          </p:nvPr>
        </p:nvGraphicFramePr>
        <p:xfrm>
          <a:off x="540085" y="2004242"/>
          <a:ext cx="3539775" cy="2194560"/>
        </p:xfrm>
        <a:graphic>
          <a:graphicData uri="http://schemas.openxmlformats.org/drawingml/2006/table">
            <a:tbl>
              <a:tblPr/>
              <a:tblGrid>
                <a:gridCol w="3539775">
                  <a:extLst>
                    <a:ext uri="{9D8B030D-6E8A-4147-A177-3AD203B41FA5}">
                      <a16:colId xmlns:a16="http://schemas.microsoft.com/office/drawing/2014/main" val="10339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1"/>
                  </a:ext>
                </a:extLst>
              </a:tr>
            </a:tbl>
          </a:graphicData>
        </a:graphic>
      </p:graphicFrame>
      <p:grpSp>
        <p:nvGrpSpPr>
          <p:cNvPr id="12918" name="yt_shape_12918_skip" title="H_336.8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178658" y="2102613"/>
            <a:ext cx="5430055" cy="3535339"/>
            <a:chOff x="0" y="0"/>
            <a:chExt cx="6570367" cy="4277760"/>
          </a:xfrm>
        </p:grpSpPr>
        <p:pic>
          <p:nvPicPr>
            <p:cNvPr id="2" name="yt_image_12918">
              <a:extLst>
                <a:ext uri="">
  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570367" cy="3687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920" name="yt_shape_12920" descr="{&quot;rangeId&quot;:0,&quot;IgnoreLineSpacing&quot;:1}"/>
            <p:cNvSpPr txBox="1"/>
            <p:nvPr/>
          </p:nvSpPr>
          <p:spPr>
            <a:xfrm>
              <a:off x="2261231" y="37237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D013B76-E56D-8DE2-DEEE-93A84B219B7D}"/>
              </a:ext>
            </a:extLst>
          </p:cNvPr>
          <p:cNvSpPr txBox="1"/>
          <p:nvPr/>
        </p:nvSpPr>
        <p:spPr>
          <a:xfrm>
            <a:off x="7789121" y="133865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3" name="yt_shape_12923"/>
          <p:cNvSpPr txBox="1"/>
          <p:nvPr/>
        </p:nvSpPr>
        <p:spPr>
          <a:xfrm>
            <a:off x="540000" y="1541488"/>
            <a:ext cx="984243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名同学中考体育测试的成绩如表所示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2924" name="yt_table_12924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401026"/>
              </p:ext>
            </p:extLst>
          </p:nvPr>
        </p:nvGraphicFramePr>
        <p:xfrm>
          <a:off x="540000" y="2298638"/>
          <a:ext cx="11111998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24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6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6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469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成绩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分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人数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y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926" name="yt_shape_12926"/>
          <p:cNvSpPr txBox="1"/>
          <p:nvPr/>
        </p:nvSpPr>
        <p:spPr>
          <a:xfrm>
            <a:off x="540120" y="384851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若成绩的平均数为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则中位数是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54cb8,isEnd"/>
              </a:rPr>
              <a:t>众数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0DCB604-068B-7469-8AD4-8ED213CAF0B1}"/>
              </a:ext>
            </a:extLst>
          </p:cNvPr>
          <p:cNvSpPr txBox="1"/>
          <p:nvPr/>
        </p:nvSpPr>
        <p:spPr>
          <a:xfrm>
            <a:off x="8247908" y="3801709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22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DB9EDDF-475F-3AB1-0BC2-6B7EE60542C0}"/>
              </a:ext>
            </a:extLst>
          </p:cNvPr>
          <p:cNvSpPr txBox="1"/>
          <p:nvPr/>
        </p:nvSpPr>
        <p:spPr>
          <a:xfrm>
            <a:off x="1367684" y="4350349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7" name="yt_shape_12927"/>
          <p:cNvSpPr txBox="1"/>
          <p:nvPr/>
        </p:nvSpPr>
        <p:spPr>
          <a:xfrm>
            <a:off x="540119" y="659011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2_7f776"/>
              </a:rPr>
              <a:t>由重庆市教育委员会主办的中小学生艺术展演活动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落下帷幕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重庆某中学学生舞蹈团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管乐团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民乐团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e49a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声乐团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0_445db"/>
              </a:rPr>
              <a:t>话剧团等五大艺术团均荣获艺术表演类节目一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等奖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1_d14b2"/>
              </a:rPr>
              <a:t>若以下两个统计图统计了舞蹈团各代表队的得分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pSp>
        <p:nvGrpSpPr>
          <p:cNvPr id="3" name="yt_shape_12928" title="H_319.3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3904029" y="3016061"/>
            <a:ext cx="4765093" cy="2769968"/>
            <a:chOff x="0" y="0"/>
            <a:chExt cx="6976572" cy="4055510"/>
          </a:xfrm>
        </p:grpSpPr>
        <p:pic>
          <p:nvPicPr>
            <p:cNvPr id="4" name="yt_image_12928">
              <a:extLst>
                <a:ext uri="">
  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76572" cy="3465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2930" descr="{&quot;rangeId&quot;:0,&quot;IgnoreLineSpacing&quot;:1}"/>
            <p:cNvSpPr txBox="1"/>
            <p:nvPr/>
          </p:nvSpPr>
          <p:spPr>
            <a:xfrm>
              <a:off x="2348918" y="35015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yt_image_12928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r="34611"/>
          <a:stretch/>
        </p:blipFill>
        <p:spPr bwMode="auto">
          <a:xfrm>
            <a:off x="6680695" y="2527287"/>
            <a:ext cx="4561912" cy="315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33" name="yt_shape_12933"/>
          <p:cNvSpPr txBox="1"/>
          <p:nvPr/>
        </p:nvSpPr>
        <p:spPr>
          <a:xfrm>
            <a:off x="540000" y="420600"/>
            <a:ext cx="689131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（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smtClean="0">
                <a:solidFill>
                  <a:srgbClr val="000000"/>
                </a:solidFill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并补全条形统计图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060EBED-3DB7-9CCD-22BC-ADE555A60573}"/>
              </a:ext>
            </a:extLst>
          </p:cNvPr>
          <p:cNvSpPr txBox="1"/>
          <p:nvPr/>
        </p:nvSpPr>
        <p:spPr>
          <a:xfrm>
            <a:off x="2999785" y="404790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yt_shape_12934"/>
              <p:cNvSpPr txBox="1"/>
              <p:nvPr/>
            </p:nvSpPr>
            <p:spPr>
              <a:xfrm>
                <a:off x="540119" y="1030213"/>
                <a:ext cx="11492915" cy="199128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÷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50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组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-2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77049"/>
                  </a:rPr>
                  <a:t>5</a:t>
                </a:r>
                <a:r>
                  <a:rPr lang="zh-CN" altLang="zh-CN" sz="3600" b="1" i="0" u="none" spc="-20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 spc="-2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组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补全条形统计图如答案图所示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8" name="yt_shape_129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030213"/>
                <a:ext cx="11492915" cy="1991283"/>
              </a:xfrm>
              <a:prstGeom prst="rect">
                <a:avLst/>
              </a:prstGeom>
              <a:blipFill>
                <a:blip r:embed="rId3"/>
                <a:stretch>
                  <a:fillRect l="-2440" t="-8257" b="-91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yt_image_12936" title="H_273.5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8253" y="2296591"/>
            <a:ext cx="4541325" cy="347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yt_shape_12938"/>
          <p:cNvSpPr txBox="1"/>
          <p:nvPr/>
        </p:nvSpPr>
        <p:spPr>
          <a:xfrm>
            <a:off x="7756120" y="5539187"/>
            <a:ext cx="231633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答案图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8" grpId="0" uiExpand="1" build="allAtOnce"/>
      <p:bldP spid="10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9" name="yt_shape_12939"/>
          <p:cNvSpPr txBox="1"/>
          <p:nvPr/>
        </p:nvSpPr>
        <p:spPr>
          <a:xfrm>
            <a:off x="540119" y="492729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各组得分的中位数是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众数是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100" b="1" i="0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100" b="1" i="0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40" name="yt_shape_12940"/>
              <p:cNvSpPr txBox="1"/>
              <p:nvPr/>
            </p:nvSpPr>
            <p:spPr>
              <a:xfrm>
                <a:off x="540000" y="1651513"/>
                <a:ext cx="10256013" cy="190558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各组得分的中位数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分数为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的组数最多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众数为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故答案为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940" name="yt_shape_129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651513"/>
                <a:ext cx="10256013" cy="1905586"/>
              </a:xfrm>
              <a:prstGeom prst="rect">
                <a:avLst/>
              </a:prstGeom>
              <a:blipFill>
                <a:blip r:embed="rId2"/>
                <a:stretch>
                  <a:fillRect l="-2735" t="-2556" r="-1902" b="-134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F8FF294D-3833-6324-447E-3B72E312EB1F}"/>
              </a:ext>
            </a:extLst>
          </p:cNvPr>
          <p:cNvSpPr txBox="1"/>
          <p:nvPr/>
        </p:nvSpPr>
        <p:spPr>
          <a:xfrm>
            <a:off x="6454033" y="445923"/>
            <a:ext cx="14024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6</a:t>
            </a:r>
            <a:r>
              <a:rPr kumimoji="0" lang="en-US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</a:t>
            </a:r>
            <a:r>
              <a:rPr kumimoji="0" lang="zh-CN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2E932D4-A69F-798E-7913-EBC5966D109D}"/>
              </a:ext>
            </a:extLst>
          </p:cNvPr>
          <p:cNvSpPr txBox="1"/>
          <p:nvPr/>
        </p:nvSpPr>
        <p:spPr>
          <a:xfrm>
            <a:off x="10584707" y="445923"/>
            <a:ext cx="9055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6</a:t>
            </a:r>
            <a:r>
              <a:rPr kumimoji="0" lang="zh-CN" altLang="zh-CN" sz="3600" b="1" i="0" strike="noStrike" kern="1200" cap="none" spc="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6" name="yt_image_12936" title="H_273.5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1940" y="3284990"/>
            <a:ext cx="3411965" cy="260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40" grpId="0" build="allAtOnce"/>
      <p:bldP spid="2" grpId="0" build="allAtOnce"/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2" name="yt_shape_12942"/>
          <p:cNvSpPr txBox="1"/>
          <p:nvPr/>
        </p:nvSpPr>
        <p:spPr>
          <a:xfrm>
            <a:off x="540119" y="1438502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若舞蹈团获得一等奖的队伍有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1efee"/>
              </a:rPr>
              <a:t>已知主办方各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组的奖项个数是按相同比例设置的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4f43f"/>
              </a:rPr>
              <a:t>若参加该展演活动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的总队伍共有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d12ba"/>
              </a:rPr>
              <a:t>那么该展演活动共产生了多少个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一等奖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43" name="yt_shape_12943"/>
              <p:cNvSpPr txBox="1"/>
              <p:nvPr/>
            </p:nvSpPr>
            <p:spPr>
              <a:xfrm>
                <a:off x="540000" y="3705281"/>
                <a:ext cx="8603317" cy="135421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由题可得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组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该展演活动共产生了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个一等奖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943" name="yt_shape_12943" descr="{&quot;rangeId&quot;:32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705281"/>
                <a:ext cx="8603317" cy="1354217"/>
              </a:xfrm>
              <a:prstGeom prst="rect">
                <a:avLst/>
              </a:prstGeom>
              <a:blipFill>
                <a:blip r:embed="rId2"/>
                <a:stretch>
                  <a:fillRect l="-3260" t="-3604" r="-2481" b="-193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image_12936" title="H_273.5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8180" y="3429000"/>
            <a:ext cx="2819805" cy="215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4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6" name="yt_shape_12946"/>
          <p:cNvSpPr txBox="1"/>
          <p:nvPr/>
        </p:nvSpPr>
        <p:spPr>
          <a:xfrm>
            <a:off x="540119" y="2681544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2945" name="yt_image_12945" title="H_40.12496">
            <a:extLst>
              <a:ext uri="">
                <a16:creationId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2702198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48" name="yt_shape_12948"/>
          <p:cNvSpPr txBox="1"/>
          <p:nvPr/>
        </p:nvSpPr>
        <p:spPr>
          <a:xfrm>
            <a:off x="3548027" y="3262456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9" name="yt_shape_12949"/>
          <p:cNvSpPr txBox="1"/>
          <p:nvPr/>
        </p:nvSpPr>
        <p:spPr>
          <a:xfrm>
            <a:off x="540119" y="68193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乙两组各有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各组长绘制了本组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36b84"/>
              </a:rPr>
              <a:t>月份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家庭用水量的统计图表如下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pSp>
        <p:nvGrpSpPr>
          <p:cNvPr id="12950" name="yt_shape_12950" title="H_253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544170" y="2724880"/>
            <a:ext cx="2750290" cy="3218898"/>
            <a:chOff x="0" y="0"/>
            <a:chExt cx="2750290" cy="3218898"/>
          </a:xfrm>
        </p:grpSpPr>
        <p:pic>
          <p:nvPicPr>
            <p:cNvPr id="2" name="yt_image_12950">
              <a:extLst>
                <a:ext uri="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50290" cy="2628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952" name="yt_shape_12952" descr="{&quot;rangeId&quot;:0,&quot;IgnoreLineSpacing&quot;:1}"/>
            <p:cNvSpPr txBox="1"/>
            <p:nvPr/>
          </p:nvSpPr>
          <p:spPr>
            <a:xfrm>
              <a:off x="248505" y="2664900"/>
              <a:ext cx="2289280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12954" name="yt_shape_12954"/>
          <p:cNvSpPr txBox="1"/>
          <p:nvPr/>
        </p:nvSpPr>
        <p:spPr>
          <a:xfrm>
            <a:off x="1109141" y="1772885"/>
            <a:ext cx="671497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甲组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月份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户家庭用水量统计表</a:t>
            </a:r>
          </a:p>
        </p:txBody>
      </p:sp>
      <p:graphicFrame>
        <p:nvGraphicFramePr>
          <p:cNvPr id="7" name="yt_table_12955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723860"/>
              </p:ext>
            </p:extLst>
          </p:nvPr>
        </p:nvGraphicFramePr>
        <p:xfrm>
          <a:off x="540000" y="2342813"/>
          <a:ext cx="7284121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22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03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0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03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3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用水量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吨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户数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yt_shape_12957"/>
          <p:cNvSpPr txBox="1"/>
          <p:nvPr/>
        </p:nvSpPr>
        <p:spPr>
          <a:xfrm>
            <a:off x="7373576" y="1794927"/>
            <a:ext cx="462683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乙组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月份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户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家庭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Times New Roman" pitchFamily="36"/>
              <a:ea typeface="楷体" pitchFamily="36"/>
            </a:endParaRPr>
          </a:p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用水量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统计图</a:t>
            </a:r>
          </a:p>
        </p:txBody>
      </p:sp>
      <p:sp>
        <p:nvSpPr>
          <p:cNvPr id="9" name="yt_shape_12958"/>
          <p:cNvSpPr txBox="1"/>
          <p:nvPr/>
        </p:nvSpPr>
        <p:spPr>
          <a:xfrm>
            <a:off x="540119" y="369311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比较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月份两组家庭用水量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2e120"/>
              </a:rPr>
              <a:t>下列说法正确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2e120"/>
              </a:rPr>
              <a:t>的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" name="yt_table_12959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472201"/>
              </p:ext>
            </p:extLst>
          </p:nvPr>
        </p:nvGraphicFramePr>
        <p:xfrm>
          <a:off x="540085" y="4851895"/>
          <a:ext cx="9084159" cy="1097280"/>
        </p:xfrm>
        <a:graphic>
          <a:graphicData uri="http://schemas.openxmlformats.org/drawingml/2006/table">
            <a:tbl>
              <a:tblPr/>
              <a:tblGrid>
                <a:gridCol w="4157534">
                  <a:extLst>
                    <a:ext uri="{9D8B030D-6E8A-4147-A177-3AD203B41FA5}">
                      <a16:colId xmlns:a16="http://schemas.microsoft.com/office/drawing/2014/main" val="10341"/>
                    </a:ext>
                  </a:extLst>
                </a:gridCol>
                <a:gridCol w="4926625">
                  <a:extLst>
                    <a:ext uri="{9D8B030D-6E8A-4147-A177-3AD203B41FA5}">
                      <a16:colId xmlns:a16="http://schemas.microsoft.com/office/drawing/2014/main" val="103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甲组比乙组大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乙两组相等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乙组比甲组大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无法判断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4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07EDBEBE-4D49-9DED-DF92-F90D27317C2A}"/>
              </a:ext>
            </a:extLst>
          </p:cNvPr>
          <p:cNvSpPr txBox="1"/>
          <p:nvPr/>
        </p:nvSpPr>
        <p:spPr>
          <a:xfrm>
            <a:off x="6816050" y="4205255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1" name="yt_shape_12961"/>
          <p:cNvSpPr txBox="1"/>
          <p:nvPr/>
        </p:nvSpPr>
        <p:spPr>
          <a:xfrm>
            <a:off x="540119" y="764815"/>
            <a:ext cx="11492915" cy="169272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一个样本为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9e08b,isEnd"/>
              </a:rPr>
              <a:t>已知这个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样本的众数为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fd052,isEnd"/>
              </a:rPr>
              <a:t>则这组数据的中位数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BC19BC4-8563-3FCE-3741-A0D20F600009}"/>
              </a:ext>
            </a:extLst>
          </p:cNvPr>
          <p:cNvSpPr txBox="1"/>
          <p:nvPr/>
        </p:nvSpPr>
        <p:spPr>
          <a:xfrm>
            <a:off x="1367683" y="1815288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4" name="yt_shape_12950" title="H_253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20678" y="2856311"/>
            <a:ext cx="2750290" cy="3218898"/>
            <a:chOff x="0" y="0"/>
            <a:chExt cx="2750290" cy="3218898"/>
          </a:xfrm>
        </p:grpSpPr>
        <p:pic>
          <p:nvPicPr>
            <p:cNvPr id="5" name="yt_image_12950">
              <a:extLst>
                <a:ext uri="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750290" cy="2628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2952" descr="{&quot;rangeId&quot;:0,&quot;IgnoreLineSpacing&quot;:1}"/>
            <p:cNvSpPr txBox="1"/>
            <p:nvPr/>
          </p:nvSpPr>
          <p:spPr>
            <a:xfrm>
              <a:off x="248505" y="2664900"/>
              <a:ext cx="2289280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7" name="yt_shape_12957"/>
          <p:cNvSpPr txBox="1"/>
          <p:nvPr/>
        </p:nvSpPr>
        <p:spPr>
          <a:xfrm>
            <a:off x="3650084" y="1926358"/>
            <a:ext cx="462683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乙组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月份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户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家庭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Times New Roman" pitchFamily="36"/>
              <a:ea typeface="楷体" pitchFamily="36"/>
            </a:endParaRPr>
          </a:p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用水量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统计图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6" name="yt_shape_12876"/>
          <p:cNvSpPr txBox="1"/>
          <p:nvPr/>
        </p:nvSpPr>
        <p:spPr>
          <a:xfrm>
            <a:off x="4393046" y="710052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2875" name="yt_image_12875" title="H_37.75">
            <a:extLst>
              <a:ext uri="">
                <a16:creationId xmlns:p14="http://schemas.microsoft.com/office/powerpoint/2010/main"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745787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78" name="yt_shape_12878"/>
          <p:cNvSpPr txBox="1"/>
          <p:nvPr/>
        </p:nvSpPr>
        <p:spPr>
          <a:xfrm>
            <a:off x="540120" y="127588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陕西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6_55778"/>
              </a:rPr>
              <a:t>某次滑冰比赛各年龄组的参赛人数如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下表所示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由表可知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4fbc4"/>
              </a:rPr>
              <a:t>全体参赛选手年龄的众数是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879" name="yt_table_12879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854005"/>
              </p:ext>
            </p:extLst>
          </p:nvPr>
        </p:nvGraphicFramePr>
        <p:xfrm>
          <a:off x="540000" y="3141031"/>
          <a:ext cx="11111997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1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9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9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9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88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年龄组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岁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岁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岁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16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岁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参赛人数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人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881" name="yt_table_12881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403393"/>
              </p:ext>
            </p:extLst>
          </p:nvPr>
        </p:nvGraphicFramePr>
        <p:xfrm>
          <a:off x="540085" y="4690908"/>
          <a:ext cx="6264910" cy="1097280"/>
        </p:xfrm>
        <a:graphic>
          <a:graphicData uri="http://schemas.openxmlformats.org/drawingml/2006/table">
            <a:tbl>
              <a:tblPr/>
              <a:tblGrid>
                <a:gridCol w="3145155">
                  <a:extLst>
                    <a:ext uri="{9D8B030D-6E8A-4147-A177-3AD203B41FA5}">
                      <a16:colId xmlns:a16="http://schemas.microsoft.com/office/drawing/2014/main" val="10343"/>
                    </a:ext>
                  </a:extLst>
                </a:gridCol>
                <a:gridCol w="3119755">
                  <a:extLst>
                    <a:ext uri="{9D8B030D-6E8A-4147-A177-3AD203B41FA5}">
                      <a16:colId xmlns:a16="http://schemas.microsoft.com/office/drawing/2014/main" val="103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16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6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76E46B35-FED9-BF69-142E-11F0211566EF}"/>
              </a:ext>
            </a:extLst>
          </p:cNvPr>
          <p:cNvSpPr txBox="1"/>
          <p:nvPr/>
        </p:nvSpPr>
        <p:spPr>
          <a:xfrm>
            <a:off x="1367684" y="2326360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1" name="yt_shape_12961"/>
          <p:cNvSpPr txBox="1"/>
          <p:nvPr/>
        </p:nvSpPr>
        <p:spPr>
          <a:xfrm>
            <a:off x="540119" y="548800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河北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某轮滑队所有队员的年龄只有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2349,isEnd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五种情况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8f1b3,isEnd"/>
              </a:rPr>
              <a:t>其中部分数据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若队员年龄的唯一的众数与中位数相等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f4a2,isEnd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这个轮滑队队员人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最小是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9807A3F-4816-DD9C-5821-92A456ED6234}"/>
              </a:ext>
            </a:extLst>
          </p:cNvPr>
          <p:cNvSpPr txBox="1"/>
          <p:nvPr/>
        </p:nvSpPr>
        <p:spPr>
          <a:xfrm>
            <a:off x="6865196" y="2198403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2963" title="H_244.75">
            <a:extLst>
              <a:ext uri="">
                <a16:creationId xmlns:a16="http://schemas.microsoft.com/office/drawing/2014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619" y="2780955"/>
            <a:ext cx="5078761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yt_shape_12965"/>
          <p:cNvSpPr txBox="1"/>
          <p:nvPr/>
        </p:nvSpPr>
        <p:spPr>
          <a:xfrm>
            <a:off x="4466740" y="5517145"/>
            <a:ext cx="2853345" cy="55399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5325486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6" name="yt_shape_12966"/>
          <p:cNvSpPr txBox="1"/>
          <p:nvPr/>
        </p:nvSpPr>
        <p:spPr>
          <a:xfrm>
            <a:off x="540120" y="540000"/>
            <a:ext cx="11244276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hangingPunct="0"/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某市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双减办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面向本市城区学生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就</a:t>
            </a:r>
            <a:r>
              <a:rPr lang="en-US" altLang="zh-CN" sz="28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en-US" sz="28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‘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双减</a:t>
            </a:r>
            <a:r>
              <a:rPr lang="zh-CN" altLang="en-US" sz="28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’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9c278"/>
              </a:rPr>
              <a:t>前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后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参加校外学科补习班的情况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1d1a9"/>
              </a:rPr>
              <a:t>进行了一次随机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1d1a9"/>
              </a:rPr>
              <a:t>问卷调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查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以下将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参加校外学科补习班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简称为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42ff"/>
              </a:rPr>
              <a:t>报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班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根据问卷提交时间的不同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756d9"/>
              </a:rPr>
              <a:t>把收集到的数据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756d9"/>
              </a:rPr>
              <a:t>分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组进行整理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分别得到统计表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和统计图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12967" name="yt_shape_12967"/>
          <p:cNvSpPr txBox="1"/>
          <p:nvPr/>
        </p:nvSpPr>
        <p:spPr>
          <a:xfrm>
            <a:off x="-1024024" y="2204915"/>
            <a:ext cx="949618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表</a:t>
            </a:r>
            <a:r>
              <a:rPr lang="en-US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5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双减</a:t>
            </a:r>
            <a:r>
              <a:rPr lang="en-US" altLang="zh-CN" sz="25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前后报班情况统计表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第一组</a:t>
            </a:r>
            <a:r>
              <a:rPr lang="zh-CN" altLang="zh-CN" sz="25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968" name="yt_table_12968" title="H_194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028522"/>
              </p:ext>
            </p:extLst>
          </p:nvPr>
        </p:nvGraphicFramePr>
        <p:xfrm>
          <a:off x="479610" y="2646137"/>
          <a:ext cx="6192430" cy="24079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68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6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00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59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0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 sz="2800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及以上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楷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合计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 baseline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“</a:t>
                      </a:r>
                      <a:r>
                        <a:rPr lang="zh-CN" altLang="zh-CN" sz="2800" b="1" i="0" u="none" baseline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双减</a:t>
                      </a:r>
                      <a:r>
                        <a:rPr lang="en-US" altLang="zh-CN" sz="2800" b="1" i="0" u="none" baseline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”</a:t>
                      </a:r>
                      <a:r>
                        <a:rPr lang="zh-CN" altLang="zh-CN" sz="2800" b="1" i="0" u="none" baseline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前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m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“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双减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”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后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255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n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m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yt_shape_12970" title="H_36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891548" y="2348925"/>
            <a:ext cx="4604591" cy="3165732"/>
            <a:chOff x="0" y="-287640"/>
            <a:chExt cx="6741582" cy="4634949"/>
          </a:xfrm>
        </p:grpSpPr>
        <p:pic>
          <p:nvPicPr>
            <p:cNvPr id="6" name="yt_image_12970">
              <a:extLst>
                <a:ext uri="">
                  <a16:creationId xmlns:a16="http://schemas.microsoft.com/office/drawing/2014/main" xmlns:mc="http://schemas.openxmlformats.org/markup-compatibility/2006" xmlns:a14="http://schemas.microsoft.com/office/drawing/2010/main" xmlns:p14="http://schemas.microsoft.com/office/powerpoint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-287640"/>
              <a:ext cx="6741582" cy="4044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2972" descr="{&quot;rangeId&quot;:0,&quot;IgnoreLineSpacing&quot;:1}"/>
            <p:cNvSpPr txBox="1"/>
            <p:nvPr/>
          </p:nvSpPr>
          <p:spPr>
            <a:xfrm>
              <a:off x="3041740" y="3793311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25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25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yt_shape_12974"/>
              <p:cNvSpPr txBox="1"/>
              <p:nvPr/>
            </p:nvSpPr>
            <p:spPr>
              <a:xfrm>
                <a:off x="540119" y="5265045"/>
                <a:ext cx="11111999" cy="90014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/>
                <a:r>
                  <a:rPr lang="zh-CN" altLang="zh-CN" sz="28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28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28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根据表</a:t>
                </a:r>
                <a:r>
                  <a:rPr lang="en-US" altLang="zh-CN" sz="28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28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28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的值为</a:t>
                </a:r>
                <a:r>
                  <a:rPr sz="28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</a:t>
                </a:r>
                <a:r>
                  <a:rPr sz="2800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</a:t>
                </a:r>
                <a:r>
                  <a:rPr lang="zh-CN" altLang="zh-CN" sz="28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的值为</a:t>
                </a:r>
                <a:r>
                  <a:rPr lang="zh-CN" altLang="zh-CN" sz="2800" b="1" i="0" spc="-1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 </a:t>
                </a:r>
                <a:r>
                  <a:rPr lang="zh-CN" altLang="zh-CN" sz="2800" b="1" i="0" spc="375">
                    <a:solidFill>
                      <a:srgbClr val="FF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  <a:sym typeface="IsAddLine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solidFill>
                              <a:srgbClr val="FE0000">
                                <a:alpha val="0"/>
                              </a:srgbClr>
                            </a:solidFill>
                            <a:effectLst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  <a:sym typeface="IsAddLine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E0000">
                                <a:alpha val="0"/>
                              </a:srgbClr>
                            </a:solidFill>
                            <a:effectLst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IsAddLine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FE0000">
                                <a:alpha val="0"/>
                              </a:srgbClr>
                            </a:solidFill>
                            <a:effectLst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IsAddLine"/>
                          </a:rPr>
                          <m:t>𝟓𝟎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>
                        <a:alpha val="0"/>
                      </a:srgbClr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  <a:sym typeface="IsAddLine"/>
                  </a:rPr>
                  <a:t> </a:t>
                </a:r>
                <a:r>
                  <a:rPr lang="zh-CN" altLang="zh-CN" sz="2800" b="1" i="0">
                    <a:solidFill>
                      <a:srgbClr val="FF0000">
                        <a:alpha val="0"/>
                      </a:srgbClr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  <a:sym typeface="IsAddLine"/>
                  </a:rPr>
                  <a:t>　</a:t>
                </a:r>
                <a:r>
                  <a:rPr lang="zh-CN" altLang="zh-CN" sz="2800" b="1" i="0" u="none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；</a:t>
                </a:r>
                <a:endParaRPr lang="zh-CN" altLang="zh-CN" sz="28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  <a:sym typeface=",isEnd"/>
                </a:endParaRPr>
              </a:p>
            </p:txBody>
          </p:sp>
        </mc:Choice>
        <mc:Fallback xmlns="">
          <p:sp>
            <p:nvSpPr>
              <p:cNvPr id="12" name="yt_shape_129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5265045"/>
                <a:ext cx="11111999" cy="900145"/>
              </a:xfrm>
              <a:prstGeom prst="rect">
                <a:avLst/>
              </a:prstGeom>
              <a:blipFill>
                <a:blip r:embed="rId3"/>
                <a:stretch>
                  <a:fillRect l="-1976" t="-47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3D300CD4-5BB9-6E3C-C274-47423792D39B}"/>
              </a:ext>
            </a:extLst>
          </p:cNvPr>
          <p:cNvSpPr txBox="1"/>
          <p:nvPr/>
        </p:nvSpPr>
        <p:spPr>
          <a:xfrm>
            <a:off x="4838001" y="5181691"/>
            <a:ext cx="1324674" cy="88609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300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28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1239854-803A-6347-A12D-BBA796F9CE0F}"/>
                  </a:ext>
                </a:extLst>
              </p:cNvPr>
              <p:cNvSpPr txBox="1"/>
              <p:nvPr/>
            </p:nvSpPr>
            <p:spPr>
              <a:xfrm>
                <a:off x="8052595" y="5135088"/>
                <a:ext cx="1086549" cy="88609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𝟓𝟎</m:t>
                        </m:r>
                      </m:den>
                    </m:f>
                  </m:oMath>
                </a14:m>
                <a:r>
                  <a:rPr kumimoji="0" lang="en-US" altLang="zh-CN" sz="28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28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 sz="28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1239854-803A-6347-A12D-BBA796F9C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2595" y="5135088"/>
                <a:ext cx="1086549" cy="8860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6B73E0FA-B7E8-9481-B668-1A5F40837A15}"/>
              </a:ext>
            </a:extLst>
          </p:cNvPr>
          <p:cNvCxnSpPr/>
          <p:nvPr/>
        </p:nvCxnSpPr>
        <p:spPr>
          <a:xfrm>
            <a:off x="7636193" y="5917303"/>
            <a:ext cx="1412939" cy="0"/>
          </a:xfrm>
          <a:prstGeom prst="line">
            <a:avLst/>
          </a:prstGeom>
          <a:ln w="27653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  <p:bldP spid="1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4" name="yt_shape_12974"/>
          <p:cNvSpPr txBox="1"/>
          <p:nvPr/>
        </p:nvSpPr>
        <p:spPr>
          <a:xfrm>
            <a:off x="540119" y="540000"/>
            <a:ext cx="11111999" cy="19082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/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请你汇总表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和统计图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双减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a1eb,isEnd"/>
              </a:rPr>
              <a:t>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后报班数为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的学生人数所占的百分比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12977" name="yt_shape_12977"/>
          <p:cNvSpPr txBox="1"/>
          <p:nvPr/>
        </p:nvSpPr>
        <p:spPr>
          <a:xfrm>
            <a:off x="540000" y="1719997"/>
            <a:ext cx="71782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汇总表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和统计图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可得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graphicFrame>
        <p:nvGraphicFramePr>
          <p:cNvPr id="12978" name="yt_table_12978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851713"/>
              </p:ext>
            </p:extLst>
          </p:nvPr>
        </p:nvGraphicFramePr>
        <p:xfrm>
          <a:off x="540000" y="2477147"/>
          <a:ext cx="7572140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99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0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 sz="280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及以上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合计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“</a:t>
                      </a:r>
                      <a:r>
                        <a:rPr lang="zh-CN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双减</a:t>
                      </a: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”</a:t>
                      </a:r>
                      <a:r>
                        <a:rPr lang="zh-CN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前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172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118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“</a:t>
                      </a:r>
                      <a:r>
                        <a:rPr lang="zh-CN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双减</a:t>
                      </a: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”</a:t>
                      </a:r>
                      <a:r>
                        <a:rPr lang="zh-CN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后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423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FF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FF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FF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FF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980" name="yt_shape_12980"/>
              <p:cNvSpPr txBox="1"/>
              <p:nvPr/>
            </p:nvSpPr>
            <p:spPr>
              <a:xfrm>
                <a:off x="540119" y="4509075"/>
                <a:ext cx="11492915" cy="135421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/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∴“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双减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后报班数为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的学生人数所占的百分比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𝟓𝟎𝟎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_⨹_1_51c34"/>
                  </a:rPr>
                  <a:t> </a:t>
                </a:r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/>
                </a:r>
                <a:b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</a:b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980" name="yt_shape_129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4509075"/>
                <a:ext cx="11492915" cy="1354217"/>
              </a:xfrm>
              <a:prstGeom prst="rect">
                <a:avLst/>
              </a:prstGeom>
              <a:blipFill>
                <a:blip r:embed="rId2"/>
                <a:stretch>
                  <a:fillRect l="-2440" t="-3604" b="-193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yt_shape_12970" title="H_364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328155" y="2466850"/>
            <a:ext cx="3144997" cy="1965670"/>
            <a:chOff x="0" y="-287640"/>
            <a:chExt cx="6741582" cy="4634949"/>
          </a:xfrm>
        </p:grpSpPr>
        <p:pic>
          <p:nvPicPr>
            <p:cNvPr id="7" name="yt_image_12970">
              <a:extLst>
                <a:ext uri="">
                  <a16:creationId xmlns:a16="http://schemas.microsoft.com/office/drawing/2014/main" xmlns:mc="http://schemas.openxmlformats.org/markup-compatibility/2006" xmlns:a14="http://schemas.microsoft.com/office/drawing/2010/main" xmlns:p14="http://schemas.microsoft.com/office/powerpoint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287640"/>
              <a:ext cx="6741582" cy="4044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yt_shape_12972" descr="{&quot;rangeId&quot;:0,&quot;IgnoreLineSpacing&quot;:1}"/>
            <p:cNvSpPr txBox="1"/>
            <p:nvPr/>
          </p:nvSpPr>
          <p:spPr>
            <a:xfrm>
              <a:off x="3041740" y="3793311"/>
              <a:ext cx="69410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25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图</a:t>
              </a:r>
              <a:r>
                <a:rPr lang="en-US" altLang="zh-CN" sz="25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77" grpId="0" build="allAtOnce"/>
      <p:bldP spid="12980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2" name="yt_shape_12982"/>
          <p:cNvSpPr txBox="1"/>
          <p:nvPr/>
        </p:nvSpPr>
        <p:spPr>
          <a:xfrm>
            <a:off x="540119" y="764815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双减办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汇总数据后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制作了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双减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e1dcf"/>
              </a:rPr>
              <a:t>前后报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班情况的折线统计图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如统计图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32a93"/>
              </a:rPr>
              <a:t>请依据以上图表中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的信息回答以下问题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990" y="2156715"/>
            <a:ext cx="5197235" cy="3118343"/>
          </a:xfrm>
          <a:prstGeom prst="rect">
            <a:avLst/>
          </a:prstGeom>
        </p:spPr>
      </p:pic>
      <p:sp>
        <p:nvSpPr>
          <p:cNvPr id="4" name="yt_shape_12972" descr="{&quot;rangeId&quot;:0,&quot;IgnoreLineSpacing&quot;:1}"/>
          <p:cNvSpPr txBox="1"/>
          <p:nvPr/>
        </p:nvSpPr>
        <p:spPr>
          <a:xfrm>
            <a:off x="7984185" y="5130244"/>
            <a:ext cx="474080" cy="37838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图</a:t>
            </a:r>
            <a:r>
              <a:rPr lang="en-US" altLang="zh-CN" sz="25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endParaRPr lang="en-US" altLang="zh-CN" sz="2500" b="1" i="0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8" name="yt_shape_12988"/>
          <p:cNvSpPr txBox="1"/>
          <p:nvPr/>
        </p:nvSpPr>
        <p:spPr>
          <a:xfrm>
            <a:off x="540120" y="47679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本次调查中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双减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3919e,isEnd"/>
              </a:rPr>
              <a:t>前学生报班个数的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3919e,isEnd"/>
              </a:rPr>
              <a:t>中位数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双减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后学生报班个数的众数为</a:t>
            </a:r>
            <a:r>
              <a:rPr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</a:t>
            </a:r>
            <a:r>
              <a:rPr sz="3000" spc="-100">
                <a:latin typeface="Times New Roman"/>
              </a:rPr>
              <a:t>⁠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12989" name="yt_shape_12989"/>
          <p:cNvSpPr txBox="1"/>
          <p:nvPr/>
        </p:nvSpPr>
        <p:spPr>
          <a:xfrm>
            <a:off x="540121" y="1518329"/>
            <a:ext cx="11100264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①“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双减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前共调查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500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个数据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af2b2"/>
              </a:rPr>
              <a:t>从小到大</a:t>
            </a:r>
            <a:r>
              <a:rPr lang="zh-CN" altLang="zh-CN" sz="30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af2b2"/>
              </a:rPr>
              <a:t>排</a:t>
            </a:r>
            <a:r>
              <a:rPr lang="zh-CN" altLang="zh-CN" sz="30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列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后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第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250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个和第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251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个数据均为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∴“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双减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前学生报班个数的中位数为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双减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后学生报班个数出现次数最多的是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∴“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双减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后学生报班个数的众数为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故答案为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1099847-769B-60D9-F2D9-85F51B37D356}"/>
              </a:ext>
            </a:extLst>
          </p:cNvPr>
          <p:cNvSpPr txBox="1"/>
          <p:nvPr/>
        </p:nvSpPr>
        <p:spPr>
          <a:xfrm>
            <a:off x="10076272" y="476795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1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7B13E82-FD52-9D3C-BBC7-6F5C00094722}"/>
              </a:ext>
            </a:extLst>
          </p:cNvPr>
          <p:cNvSpPr txBox="1"/>
          <p:nvPr/>
        </p:nvSpPr>
        <p:spPr>
          <a:xfrm>
            <a:off x="6960060" y="954046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0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075" y="3372032"/>
            <a:ext cx="4295235" cy="257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89" grpId="0" build="allAtOnce"/>
      <p:bldP spid="2" grpId="0" build="allAtOnce"/>
      <p:bldP spid="3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0" name="yt_shape_12990"/>
          <p:cNvSpPr txBox="1"/>
          <p:nvPr/>
        </p:nvSpPr>
        <p:spPr>
          <a:xfrm>
            <a:off x="540120" y="55399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请对该市城区学生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双减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feb66"/>
              </a:rPr>
              <a:t>前后报班个数变化情况作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出对比分析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用一句话来概括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2991" name="yt_shape_12991"/>
          <p:cNvSpPr txBox="1"/>
          <p:nvPr/>
        </p:nvSpPr>
        <p:spPr>
          <a:xfrm>
            <a:off x="540119" y="171277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从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双减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5_a15c7"/>
              </a:rPr>
              <a:t>前后学生报班个数的变化情况对比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分析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双减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政策宣传落实到位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双减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3_c4ed7"/>
              </a:rPr>
              <a:t>后参加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校外培训机构的学生大幅度减少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双减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4_1e3a4"/>
              </a:rPr>
              <a:t>取得了显</a:t>
            </a: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 spc="15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著效果</a:t>
            </a:r>
            <a:r>
              <a:rPr lang="en-US" altLang="zh-CN" sz="3600" b="1" i="0" u="none" spc="15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196" y="3534313"/>
            <a:ext cx="3904759" cy="2342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91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3" name="yt_shape_12883"/>
          <p:cNvSpPr txBox="1"/>
          <p:nvPr/>
        </p:nvSpPr>
        <p:spPr>
          <a:xfrm>
            <a:off x="540119" y="1552467"/>
            <a:ext cx="11492915" cy="37530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河南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有一组数据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d9a58"/>
              </a:rPr>
              <a:t>是这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组数据的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众数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平均数但不是中位数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平均数和中位数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中位数但不是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</a:t>
            </a:r>
            <a:endParaRPr lang="en-US" altLang="zh-CN" sz="3600" b="1" i="0" u="none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88E438A-5C9B-6B1E-91E2-6F7DA9BF7470}"/>
              </a:ext>
            </a:extLst>
          </p:cNvPr>
          <p:cNvSpPr txBox="1"/>
          <p:nvPr/>
        </p:nvSpPr>
        <p:spPr>
          <a:xfrm>
            <a:off x="3202833" y="2054301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3" name="yt_shape_12883"/>
          <p:cNvSpPr txBox="1"/>
          <p:nvPr/>
        </p:nvSpPr>
        <p:spPr>
          <a:xfrm>
            <a:off x="540120" y="620805"/>
            <a:ext cx="11244276" cy="26729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申报某个项目时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bb51f"/>
              </a:rPr>
              <a:t>个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bb51f"/>
              </a:rPr>
              <a:t>区域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提交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的申报表数量的前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名的数据统计如图所示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则这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1eb9"/>
              </a:rPr>
              <a:t>7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区域提交该项目的申报表数量的中位数是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5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474A753-86E5-F6A7-A021-1EB2228C7F15}"/>
              </a:ext>
            </a:extLst>
          </p:cNvPr>
          <p:cNvSpPr txBox="1"/>
          <p:nvPr/>
        </p:nvSpPr>
        <p:spPr>
          <a:xfrm>
            <a:off x="5015925" y="162887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5" name="yt_shape_12888" title="H_342.8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27905" y="2924965"/>
            <a:ext cx="3843270" cy="2973814"/>
            <a:chOff x="0" y="0"/>
            <a:chExt cx="5626932" cy="4353960"/>
          </a:xfrm>
        </p:grpSpPr>
        <p:pic>
          <p:nvPicPr>
            <p:cNvPr id="6" name="yt_image_12888">
              <a:extLst>
                <a:ext uri="">
                  <a16:creationId xmlns:a16="http://schemas.microsoft.com/office/drawing/2014/main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626932" cy="3763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2890" descr="{&quot;rangeId&quot;:0,&quot;IgnoreLineSpacing&quot;:1}"/>
            <p:cNvSpPr txBox="1"/>
            <p:nvPr/>
          </p:nvSpPr>
          <p:spPr>
            <a:xfrm>
              <a:off x="527113" y="3799962"/>
              <a:ext cx="2083903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51855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2" name="yt_shape_12892"/>
          <p:cNvSpPr txBox="1"/>
          <p:nvPr/>
        </p:nvSpPr>
        <p:spPr>
          <a:xfrm>
            <a:off x="540119" y="1097096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已知一组数据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9e4a,isEnd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这组数据的众数是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某体育用品专卖店在一段时间内销售了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df930,isEnd"/>
              </a:rPr>
              <a:t>双学生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各种尺码运动鞋的销售量如下表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faf61,isEnd"/>
              </a:rPr>
              <a:t>双运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动鞋的尺码组成的一组数据的众数是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aphicFrame>
        <p:nvGraphicFramePr>
          <p:cNvPr id="12894" name="yt_table_12894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881033"/>
              </p:ext>
            </p:extLst>
          </p:nvPr>
        </p:nvGraphicFramePr>
        <p:xfrm>
          <a:off x="540000" y="4121025"/>
          <a:ext cx="11111996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21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1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25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12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25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尺码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cm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24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销售量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双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514AD6DC-C25D-2F6B-BA5D-658628F8CFF5}"/>
              </a:ext>
            </a:extLst>
          </p:cNvPr>
          <p:cNvSpPr txBox="1"/>
          <p:nvPr/>
        </p:nvSpPr>
        <p:spPr>
          <a:xfrm>
            <a:off x="4579196" y="1598930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8B82021-08EF-2744-E22A-CF842DA5E4A0}"/>
              </a:ext>
            </a:extLst>
          </p:cNvPr>
          <p:cNvSpPr txBox="1"/>
          <p:nvPr/>
        </p:nvSpPr>
        <p:spPr>
          <a:xfrm>
            <a:off x="8249496" y="3244850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6" name="yt_shape_12896"/>
          <p:cNvSpPr txBox="1"/>
          <p:nvPr/>
        </p:nvSpPr>
        <p:spPr>
          <a:xfrm>
            <a:off x="540119" y="1052835"/>
            <a:ext cx="11492915" cy="395492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在某市中小学生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人人会乐器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演奏比赛中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d6e3e,isEnd"/>
              </a:rPr>
              <a:t>某班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名学生的成绩统计如图所示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7cf57,isEnd"/>
              </a:rPr>
              <a:t>名学生成绩的中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endParaRPr lang="en-US" altLang="zh-CN" sz="600" b="0" i="0" u="none">
              <a:solidFill>
                <a:srgbClr val="1EE3CF"/>
              </a:solidFill>
              <a:effectLst/>
              <a:latin typeface="Times New Roman" pitchFamily="6"/>
              <a:ea typeface="宋体" pitchFamily="6"/>
              <a:sym typeface=",isEnd"/>
            </a:endParaRPr>
          </a:p>
        </p:txBody>
      </p:sp>
      <p:pic>
        <p:nvPicPr>
          <p:cNvPr id="3" name="yt_shape_1731373205302">
            <a:extLst>
              <a:ext uri="{FF2B5EF4-FFF2-40B4-BE49-F238E27FC236}">
                <a16:creationId xmlns:a16="http://schemas.microsoft.com/office/drawing/2014/main" id="{B4AB4CF5-70B8-9B8E-C405-A888138808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911" y="2805390"/>
            <a:ext cx="2778317" cy="222641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AC6CF096-18F7-D133-08A4-8E8C5777733F}"/>
              </a:ext>
            </a:extLst>
          </p:cNvPr>
          <p:cNvSpPr txBox="1"/>
          <p:nvPr/>
        </p:nvSpPr>
        <p:spPr>
          <a:xfrm>
            <a:off x="2113978" y="2077607"/>
            <a:ext cx="1096074" cy="96532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33C4A34-2D2B-DA33-1189-DA6129777D20}"/>
              </a:ext>
            </a:extLst>
          </p:cNvPr>
          <p:cNvSpPr txBox="1"/>
          <p:nvPr/>
        </p:nvSpPr>
        <p:spPr>
          <a:xfrm>
            <a:off x="5863986" y="2093105"/>
            <a:ext cx="1096074" cy="96532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yt_shape_12896"/>
          <p:cNvSpPr txBox="1"/>
          <p:nvPr/>
        </p:nvSpPr>
        <p:spPr>
          <a:xfrm>
            <a:off x="522299" y="1890849"/>
            <a:ext cx="11492915" cy="111949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3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位数是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_____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众数是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______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18500" b="0" i="0" u="none">
                <a:solidFill>
                  <a:srgbClr val="1EE3CF"/>
                </a:solidFill>
                <a:effectLst/>
                <a:latin typeface="Times New Roman" pitchFamily="127"/>
                <a:ea typeface="Times New Roman" pitchFamily="127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              </a:t>
            </a:r>
            <a:r>
              <a:rPr lang="en-US" altLang="zh-CN" sz="600" b="0" i="0" u="none">
                <a:solidFill>
                  <a:srgbClr val="1EE3CF"/>
                </a:solidFill>
                <a:effectLst/>
                <a:latin typeface="Times New Roman" pitchFamily="6"/>
                <a:ea typeface="宋体" pitchFamily="6"/>
                <a:sym typeface=",isEnd"/>
              </a:rPr>
              <a:t> </a:t>
            </a:r>
          </a:p>
        </p:txBody>
      </p:sp>
      <p:sp>
        <p:nvSpPr>
          <p:cNvPr id="7" name="yt_shape_12890" descr="{&quot;rangeId&quot;:0,&quot;IgnoreLineSpacing&quot;:1}"/>
          <p:cNvSpPr txBox="1"/>
          <p:nvPr/>
        </p:nvSpPr>
        <p:spPr>
          <a:xfrm>
            <a:off x="5248706" y="5134320"/>
            <a:ext cx="1423334" cy="37838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7" name="yt_shape_12897"/>
          <p:cNvSpPr txBox="1"/>
          <p:nvPr/>
        </p:nvSpPr>
        <p:spPr>
          <a:xfrm>
            <a:off x="540119" y="828020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日是国际数学日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9dd64"/>
              </a:rPr>
              <a:t>某校开展了一次数学趣味知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识竞赛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竞赛成绩为百分制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并随机抽取了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96da7"/>
              </a:rPr>
              <a:t>名学生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的竞赛成绩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本次竞赛没有满分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478fe"/>
              </a:rPr>
              <a:t>经过整理数据得到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以下信息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信息一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名学生竞赛成绩频数分布表</a:t>
            </a:r>
          </a:p>
        </p:txBody>
      </p:sp>
      <p:graphicFrame>
        <p:nvGraphicFramePr>
          <p:cNvPr id="12899" name="yt_table_12899" title="H_14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9329"/>
              </p:ext>
            </p:extLst>
          </p:nvPr>
        </p:nvGraphicFramePr>
        <p:xfrm>
          <a:off x="540000" y="3616340"/>
          <a:ext cx="11111998" cy="18288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77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分数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分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50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≤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60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≤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70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≤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80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≤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≤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＜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频数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人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" name="yt_shape_12902"/>
          <p:cNvSpPr txBox="1"/>
          <p:nvPr/>
        </p:nvSpPr>
        <p:spPr>
          <a:xfrm>
            <a:off x="540000" y="1977497"/>
            <a:ext cx="5086329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74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71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73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74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79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76</a:t>
            </a:r>
          </a:p>
          <a:p>
            <a:pPr algn="l"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77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76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76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73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72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75</a:t>
            </a:r>
          </a:p>
        </p:txBody>
      </p:sp>
      <p:sp>
        <p:nvSpPr>
          <p:cNvPr id="3" name="yt_shape_12901"/>
          <p:cNvSpPr txBox="1"/>
          <p:nvPr/>
        </p:nvSpPr>
        <p:spPr>
          <a:xfrm>
            <a:off x="540000" y="1423499"/>
            <a:ext cx="819936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信息二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这一组的是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4" name="yt_shape_12904"/>
          <p:cNvSpPr txBox="1"/>
          <p:nvPr/>
        </p:nvSpPr>
        <p:spPr>
          <a:xfrm>
            <a:off x="540119" y="3131769"/>
            <a:ext cx="11492915" cy="224136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根据以上信息解答下列问题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：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这一组的众数是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7b3df,isEnd"/>
              </a:rPr>
              <a:t>抽取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名学生竞赛成绩的中位数是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  <a:endParaRPr lang="zh-CN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B478E18-668C-0F27-0E72-378451B7E6B2}"/>
              </a:ext>
            </a:extLst>
          </p:cNvPr>
          <p:cNvSpPr txBox="1"/>
          <p:nvPr/>
        </p:nvSpPr>
        <p:spPr>
          <a:xfrm>
            <a:off x="3755283" y="3633602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F444C3E-6419-A138-095A-EB23042978AA}"/>
              </a:ext>
            </a:extLst>
          </p:cNvPr>
          <p:cNvSpPr txBox="1"/>
          <p:nvPr/>
        </p:nvSpPr>
        <p:spPr>
          <a:xfrm>
            <a:off x="8798771" y="4182242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76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C1AA4E4-5CD3-3B3E-B490-EC7CB3E9E604}"/>
              </a:ext>
            </a:extLst>
          </p:cNvPr>
          <p:cNvSpPr txBox="1"/>
          <p:nvPr/>
        </p:nvSpPr>
        <p:spPr>
          <a:xfrm>
            <a:off x="7330332" y="4730882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78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4" name="yt_shape_12904"/>
          <p:cNvSpPr txBox="1"/>
          <p:nvPr/>
        </p:nvSpPr>
        <p:spPr>
          <a:xfrm>
            <a:off x="540119" y="1588488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若该校共有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名学生参赛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324a4,isEnd"/>
              </a:rPr>
              <a:t>请估计该校参赛学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生成绩不低于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分的约有多少人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08" name="yt_shape_12908"/>
              <p:cNvSpPr txBox="1"/>
              <p:nvPr/>
            </p:nvSpPr>
            <p:spPr>
              <a:xfrm>
                <a:off x="540000" y="2722456"/>
                <a:ext cx="7311297" cy="80021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500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𝟐𝟎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908" name="yt_shape_129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722456"/>
                <a:ext cx="7311297" cy="800219"/>
              </a:xfrm>
              <a:prstGeom prst="rect">
                <a:avLst/>
              </a:prstGeom>
              <a:blipFill>
                <a:blip r:embed="rId2"/>
                <a:stretch>
                  <a:fillRect l="-3837" t="-6107" r="-3003" b="-17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10" name="yt_shape_12910"/>
          <p:cNvSpPr txBox="1"/>
          <p:nvPr/>
        </p:nvSpPr>
        <p:spPr>
          <a:xfrm>
            <a:off x="540000" y="3573463"/>
            <a:ext cx="1065195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估计该校参赛学生成绩不低于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分的约有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720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8" grpId="0" build="allAtOnce"/>
      <p:bldP spid="12910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48</TotalTime>
  <Words>1171</Words>
  <Application>Microsoft Office PowerPoint</Application>
  <PresentationFormat>宽屏</PresentationFormat>
  <Paragraphs>221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86" baseType="lpstr">
      <vt:lpstr>,isEnd</vt:lpstr>
      <vt:lpstr>_⨹_1_342ff</vt:lpstr>
      <vt:lpstr>_⨹_1_51c34</vt:lpstr>
      <vt:lpstr>_⨹_1_6e49a</vt:lpstr>
      <vt:lpstr>_⨹_1_77049</vt:lpstr>
      <vt:lpstr>_⨹_1_7f4a2,isEnd</vt:lpstr>
      <vt:lpstr>_⨹_1_9c278</vt:lpstr>
      <vt:lpstr>_⨹_1_a2349,isEnd</vt:lpstr>
      <vt:lpstr>_⨹_1_b9e4a,isEnd</vt:lpstr>
      <vt:lpstr>_⨹_1_c1eb9</vt:lpstr>
      <vt:lpstr>_⨹_1_ca1eb,isEnd</vt:lpstr>
      <vt:lpstr>_⨹_10_1d1a9</vt:lpstr>
      <vt:lpstr>_⨹_11_3919e,isEnd</vt:lpstr>
      <vt:lpstr>_⨹_11_feb66</vt:lpstr>
      <vt:lpstr>_⨹_12_4fbc4</vt:lpstr>
      <vt:lpstr>_⨹_12_9dd64</vt:lpstr>
      <vt:lpstr>_⨹_14_d12ba</vt:lpstr>
      <vt:lpstr>_⨹_15_a15c7</vt:lpstr>
      <vt:lpstr>_⨹_16_55778</vt:lpstr>
      <vt:lpstr>_⨹_2_36b84</vt:lpstr>
      <vt:lpstr>_⨹_2_54cb8,isEnd</vt:lpstr>
      <vt:lpstr>_⨹_2_7b3df,isEnd</vt:lpstr>
      <vt:lpstr>_⨹_2_d6e3e,isEnd</vt:lpstr>
      <vt:lpstr>_⨹_2_d8c36</vt:lpstr>
      <vt:lpstr>_⨹_2_d9a58</vt:lpstr>
      <vt:lpstr>_⨹_2_faf61,isEnd</vt:lpstr>
      <vt:lpstr>_⨹_20_445db</vt:lpstr>
      <vt:lpstr>_⨹_21_d14b2</vt:lpstr>
      <vt:lpstr>_⨹_22_7f776</vt:lpstr>
      <vt:lpstr>_⨹_3_96da7</vt:lpstr>
      <vt:lpstr>_⨹_3_bb51f</vt:lpstr>
      <vt:lpstr>_⨹_3_c4ed7</vt:lpstr>
      <vt:lpstr>_⨹_3_df930,isEnd</vt:lpstr>
      <vt:lpstr>_⨹_3_e1dcf</vt:lpstr>
      <vt:lpstr>_⨹_4_1e3a4</vt:lpstr>
      <vt:lpstr>_⨹_4_9e08b,isEnd</vt:lpstr>
      <vt:lpstr>_⨹_5_af2b2</vt:lpstr>
      <vt:lpstr>_⨹_6_1efee</vt:lpstr>
      <vt:lpstr>_⨹_6_8f1b3,isEnd</vt:lpstr>
      <vt:lpstr>_⨹_7_2e120</vt:lpstr>
      <vt:lpstr>_⨹_7_7cf57,isEnd</vt:lpstr>
      <vt:lpstr>_⨹_7_a05bb</vt:lpstr>
      <vt:lpstr>_⨹_8_324a4,isEnd</vt:lpstr>
      <vt:lpstr>_⨹_8_32a93</vt:lpstr>
      <vt:lpstr>_⨹_8_478fe</vt:lpstr>
      <vt:lpstr>_⨹_8_4f43f</vt:lpstr>
      <vt:lpstr>_⨹_8_756d9</vt:lpstr>
      <vt:lpstr>_⨹_9_fd052,isEnd</vt:lpstr>
      <vt:lpstr>Finished</vt:lpstr>
      <vt:lpstr>IsAddLine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20</cp:revision>
  <dcterms:created xsi:type="dcterms:W3CDTF">2024-11-12T00:51:32Z</dcterms:created>
  <dcterms:modified xsi:type="dcterms:W3CDTF">2024-11-24T02:51:10Z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